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76" r:id="rId11"/>
    <p:sldId id="277" r:id="rId12"/>
    <p:sldId id="264" r:id="rId13"/>
    <p:sldId id="266" r:id="rId14"/>
    <p:sldId id="267" r:id="rId15"/>
    <p:sldId id="278" r:id="rId16"/>
    <p:sldId id="274" r:id="rId17"/>
    <p:sldId id="275" r:id="rId18"/>
    <p:sldId id="270" r:id="rId19"/>
    <p:sldId id="271" r:id="rId20"/>
    <p:sldId id="272" r:id="rId21"/>
    <p:sldId id="273" r:id="rId22"/>
    <p:sldId id="268" r:id="rId23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svg>
</file>

<file path=ppt/media/image20.jpeg>
</file>

<file path=ppt/media/image21.png>
</file>

<file path=ppt/media/image22.png>
</file>

<file path=ppt/media/image23.jpg>
</file>

<file path=ppt/media/image3.jpeg>
</file>

<file path=ppt/media/image4.png>
</file>

<file path=ppt/media/image5.sv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85BB-8B07-4DC9-86F3-2A225C7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261872"/>
            <a:ext cx="7638222" cy="2852928"/>
          </a:xfrm>
        </p:spPr>
        <p:txBody>
          <a:bodyPr anchor="b">
            <a:normAutofit/>
          </a:bodyPr>
          <a:lstStyle>
            <a:lvl1pPr algn="l">
              <a:lnSpc>
                <a:spcPct val="130000"/>
              </a:lnSpc>
              <a:defRPr sz="3600" spc="1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D496A-6E7A-4923-8ED5-B4164125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3D20-43DC-4C14-8CFF-18545AED1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C300-5AFC-418B-85FD-EFA94BD7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C7E81-ED3C-4DB0-8E74-AD2A87E6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C817C9-850F-4FB6-B93B-CF3076C4A5C1}"/>
              </a:ext>
            </a:extLst>
          </p:cNvPr>
          <p:cNvGrpSpPr/>
          <p:nvPr/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2428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58AD-1CAD-45B3-B83D-DC9D33CD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3F2E-0397-4423-8A88-D0059DEAF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DDE1-7025-4FA9-822D-48168508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73E0-F328-46DC-98BE-CA0981F75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2226-010C-494F-8BE8-BF91F355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89E9C4-9D18-4529-BC0C-68EAE507CDF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DF5937-0C03-4786-AB62-3CF7CECB92D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AD93DB-2DB0-4B2D-884B-6EC45344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7159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635D0-31D9-44E1-911D-F7D5D5400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53914" y="624313"/>
            <a:ext cx="2537986" cy="5509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F9230-1FA4-439D-A800-B5F006F07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0100" y="624313"/>
            <a:ext cx="7816542" cy="55097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AB2A3-7055-43AF-8BAB-0A9B7444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1821-A311-49CD-BCB4-B4BC8866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7C6A8-813A-486A-AA90-AB28935F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8C7A17-06CC-442C-A876-A51B2B55650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C1798A-2980-4F34-8355-7BCB6B295322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D7542C-E4AE-488F-BC75-2E7ED8391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04066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56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D23A02E-6DCF-427A-8CFD-281B2185C7F0}"/>
              </a:ext>
            </a:extLst>
          </p:cNvPr>
          <p:cNvSpPr/>
          <p:nvPr/>
        </p:nvSpPr>
        <p:spPr>
          <a:xfrm>
            <a:off x="3242985" y="511814"/>
            <a:ext cx="5706031" cy="57060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22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B4C32-F19C-44F3-8EF8-1F506D74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192" y="1709738"/>
            <a:ext cx="4893617" cy="25538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89729-131C-4F78-9DAA-E9EE28EA9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2249" y="4540468"/>
            <a:ext cx="4067503" cy="1154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1" cap="all" spc="6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4E608-AC1F-41FB-974A-BD619C6C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6158-8B03-45C3-891D-0357B19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B054-E8A2-43FD-B0FB-B1CCFA4B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718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4AA7-6D5A-402E-AD1A-880F2BDB7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32B6-F9D8-4A43-B52C-336CFAB0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976" y="2019299"/>
            <a:ext cx="4995019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CDD9-5742-4A34-BA72-7CCA72D91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718" y="2019299"/>
            <a:ext cx="5027954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2783AA-D2AB-4385-A91F-870CB6564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AAD9C-5CA2-4DA1-84D3-B1838979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AB3C7-9574-47BC-932D-782BEE99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70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C468-781B-4BC5-8DEA-B9EF2BF9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60" y="369168"/>
            <a:ext cx="10458729" cy="143981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223F-48E4-491D-AB5D-5FC8A0C56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1" y="1843067"/>
            <a:ext cx="5007894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6B764-4B87-42FF-ABAA-69B07B88F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505075"/>
            <a:ext cx="5007894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4357B9-406F-4BF9-B8FB-C53421EEF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6061" y="1843067"/>
            <a:ext cx="4994128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0462B-1939-4DAA-A7DD-6BDC95054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505075"/>
            <a:ext cx="499412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C938B-C4C2-4FA9-85CA-9CD742CD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AD8886-0D28-4D49-8D43-151D37E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DDE8-E9F8-4B6C-9A40-829617A7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93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E3D8-6C35-428B-B2F2-251FDE10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983769"/>
            <a:ext cx="10094770" cy="1180574"/>
          </a:xfrm>
          <a:solidFill>
            <a:schemeClr val="accent1">
              <a:lumMod val="20000"/>
              <a:lumOff val="80000"/>
            </a:schemeClr>
          </a:solidFill>
          <a:effectLst>
            <a:outerShdw dist="165100" dir="18900000" algn="bl" rotWithShape="0">
              <a:prstClr val="black"/>
            </a:outerShdw>
          </a:effectLst>
        </p:spPr>
        <p:txBody>
          <a:bodyPr/>
          <a:lstStyle>
            <a:lvl1pPr marL="18288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B8015-E11A-42CA-AE88-7BD73F8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09078-34CA-45CD-B479-03906A26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03258-F989-47B2-A643-A60CD8A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503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A2F31-48B6-40CE-A364-3CE73FD8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EEA00-F166-41EB-9331-CA99BB70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B051F-F8FC-4FF6-9783-45F9FE7A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86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8635-A5AF-48F4-8CD2-FB0E0111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5E0E-DCC0-4781-A608-962B1241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826" y="987425"/>
            <a:ext cx="604556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1F43E-3D50-4A1C-A289-B3D0DD0E7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70E3A-6639-4EA0-8305-C1899DAB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AFD57-4189-42FB-B29E-96366E51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5E2EC-8483-4FBC-9D29-C19025F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1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E581-A090-4AE9-9965-B06BDB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9DEF4-262F-4ACF-9B29-3D4B819E7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53969" y="987425"/>
            <a:ext cx="569450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D7CBB-7A6F-441E-9072-2494B952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9692-77BE-4A7D-AA70-635007A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9A4DA-63AF-4D6A-98DB-E1D0AC74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7958-B19B-4C23-A82F-DD4E4B91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78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6DAE1-1F65-43B8-A400-95E6DEED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10357666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5C993-A44B-4C2D-818E-4C9000BB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21B6E-ECC6-47D0-9C14-812B746F1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5014" y="6342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A716-DEA9-48A9-A5BC-0F392D2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96200" y="6342042"/>
            <a:ext cx="34701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CB69E-A0E4-4558-9C62-4CD8CDD2A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329" y="6342042"/>
            <a:ext cx="5262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6ECC43-D65E-4A7B-A76B-D278A2184166}"/>
              </a:ext>
            </a:extLst>
          </p:cNvPr>
          <p:cNvGrpSpPr/>
          <p:nvPr/>
        </p:nvGrpSpPr>
        <p:grpSpPr>
          <a:xfrm flipV="1">
            <a:off x="11626076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E443C5-5AB9-407B-A8C3-011BB14FEF0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38C9FA-DA5E-4785-8F4A-CA481A3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793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72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20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3643A2-C7A3-4BF6-B486-443902504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EF8FBA-A282-4B11-B85A-894F3CEF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Kolorowy malowanie na ropę słońca">
            <a:extLst>
              <a:ext uri="{FF2B5EF4-FFF2-40B4-BE49-F238E27FC236}">
                <a16:creationId xmlns:a16="http://schemas.microsoft.com/office/drawing/2014/main" id="{F9ABD704-7E65-44C6-1AF5-1C9E59528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27276492-30C8-AC15-A434-A529E2E128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101" y="1417983"/>
            <a:ext cx="6223552" cy="2902225"/>
          </a:xfrm>
        </p:spPr>
        <p:txBody>
          <a:bodyPr anchor="t">
            <a:normAutofit/>
          </a:bodyPr>
          <a:lstStyle/>
          <a:p>
            <a:r>
              <a:rPr lang="pl-PL" b="1">
                <a:solidFill>
                  <a:srgbClr val="FFFFFF"/>
                </a:solidFill>
              </a:rPr>
              <a:t>Reprezentacja kolorów w komputerze</a:t>
            </a:r>
            <a:endParaRPr lang="pl-PL" b="1" dirty="0">
              <a:solidFill>
                <a:srgbClr val="FFFFFF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DE8D175-2D68-C3F6-511D-39FA432E5E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0101" y="4681728"/>
            <a:ext cx="4679674" cy="1452372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FFFFFF"/>
                </a:solidFill>
              </a:rPr>
              <a:t>Kacper Kubit</a:t>
            </a:r>
          </a:p>
          <a:p>
            <a:r>
              <a:rPr lang="pl-PL">
                <a:solidFill>
                  <a:srgbClr val="FFFFFF"/>
                </a:solidFill>
              </a:rPr>
              <a:t>17.03.2023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1E7A38B1-D1AF-46C0-A648-4F09838CB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446417" y="2940297"/>
            <a:ext cx="3745582" cy="3917703"/>
          </a:xfrm>
          <a:custGeom>
            <a:avLst/>
            <a:gdLst>
              <a:gd name="connsiteX0" fmla="*/ 0 w 1369143"/>
              <a:gd name="connsiteY0" fmla="*/ 0 h 1229160"/>
              <a:gd name="connsiteX1" fmla="*/ 1369143 w 1369143"/>
              <a:gd name="connsiteY1" fmla="*/ 0 h 1229160"/>
              <a:gd name="connsiteX2" fmla="*/ 1369143 w 1369143"/>
              <a:gd name="connsiteY2" fmla="*/ 1229160 h 1229160"/>
              <a:gd name="connsiteX3" fmla="*/ 0 w 1369143"/>
              <a:gd name="connsiteY3" fmla="*/ 1229160 h 1229160"/>
              <a:gd name="connsiteX4" fmla="*/ 0 w 1369143"/>
              <a:gd name="connsiteY4" fmla="*/ 0 h 1229160"/>
              <a:gd name="connsiteX0" fmla="*/ 0 w 1369143"/>
              <a:gd name="connsiteY0" fmla="*/ 0 h 1229160"/>
              <a:gd name="connsiteX1" fmla="*/ 1369143 w 1369143"/>
              <a:gd name="connsiteY1" fmla="*/ 0 h 1229160"/>
              <a:gd name="connsiteX2" fmla="*/ 0 w 1369143"/>
              <a:gd name="connsiteY2" fmla="*/ 1229160 h 1229160"/>
              <a:gd name="connsiteX3" fmla="*/ 0 w 1369143"/>
              <a:gd name="connsiteY3" fmla="*/ 0 h 1229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9143" h="1229160">
                <a:moveTo>
                  <a:pt x="0" y="0"/>
                </a:moveTo>
                <a:lnTo>
                  <a:pt x="1369143" y="0"/>
                </a:lnTo>
                <a:lnTo>
                  <a:pt x="0" y="12291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42AC6AC-B644-4C7C-BEC7-E2B9E90FA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46417" y="2940297"/>
            <a:ext cx="3745582" cy="3917703"/>
          </a:xfrm>
          <a:custGeom>
            <a:avLst/>
            <a:gdLst>
              <a:gd name="connsiteX0" fmla="*/ 3745582 w 3745582"/>
              <a:gd name="connsiteY0" fmla="*/ 0 h 3917703"/>
              <a:gd name="connsiteX1" fmla="*/ 3745582 w 3745582"/>
              <a:gd name="connsiteY1" fmla="*/ 3917703 h 3917703"/>
              <a:gd name="connsiteX2" fmla="*/ 0 w 3745582"/>
              <a:gd name="connsiteY2" fmla="*/ 3917703 h 391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582" h="3917703">
                <a:moveTo>
                  <a:pt x="3745582" y="0"/>
                </a:moveTo>
                <a:lnTo>
                  <a:pt x="3745582" y="3917703"/>
                </a:lnTo>
                <a:lnTo>
                  <a:pt x="0" y="3917703"/>
                </a:lnTo>
                <a:close/>
              </a:path>
            </a:pathLst>
          </a:custGeom>
          <a:blipFill dpi="0" rotWithShape="0">
            <a:blip r:embed="rId3">
              <a:alphaModFix amt="9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40000" sy="4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17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6585FBF-EC42-EF7C-12E1-DDD776E69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3" y="773723"/>
            <a:ext cx="5780312" cy="1397004"/>
          </a:xfrm>
        </p:spPr>
        <p:txBody>
          <a:bodyPr anchor="b">
            <a:normAutofit/>
          </a:bodyPr>
          <a:lstStyle/>
          <a:p>
            <a:r>
              <a:rPr lang="pl-PL" dirty="0"/>
              <a:t>MODEL HSL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B9B1F0E-2B5C-2432-43C0-4F86E7941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1" y="2411060"/>
            <a:ext cx="5780313" cy="37566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HSL (Hue, </a:t>
            </a:r>
            <a:r>
              <a:rPr lang="pl-PL" dirty="0" err="1"/>
              <a:t>Saturation</a:t>
            </a:r>
            <a:r>
              <a:rPr lang="pl-PL" dirty="0"/>
              <a:t>, </a:t>
            </a:r>
            <a:r>
              <a:rPr lang="pl-PL" dirty="0" err="1"/>
              <a:t>Lightness</a:t>
            </a:r>
            <a:r>
              <a:rPr lang="pl-PL" dirty="0"/>
              <a:t>) to model oparty na trzech parametrach: odcieniu, nasyceniu i jasności. Odcień to kolor podstawowy, takie jak czerwień, zielony lub niebieski, a nasycenie to intensywność koloru. Jasność określa, jak jasny lub ciemny jest kolor. W modelu HSL kolory są reprezentowane na cylindrycznym diagramie, gdzie kąt określa odcień, promień określa nasycenie, a wysokość określa jasność.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ACB8C6FB-B9BA-8E15-042E-AE1AB5FE2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761" y="2017732"/>
            <a:ext cx="3074962" cy="2939912"/>
          </a:xfrm>
          <a:prstGeom prst="rect">
            <a:avLst/>
          </a:prstGeom>
          <a:noFill/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3B5FB8D-AE14-4467-8588-8A6899877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A80A021-E2A7-4965-9D91-2D103FDB3863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03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246ACC5-4EEF-5108-1101-93D908A6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1" y="707098"/>
            <a:ext cx="5295900" cy="1459159"/>
          </a:xfrm>
        </p:spPr>
        <p:txBody>
          <a:bodyPr anchor="b">
            <a:normAutofit/>
          </a:bodyPr>
          <a:lstStyle/>
          <a:p>
            <a:r>
              <a:rPr lang="pl-PL" dirty="0"/>
              <a:t>MODEL LAB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4DDFBEA-4AAD-560A-1DE0-E28C5A87E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2400021"/>
            <a:ext cx="5295899" cy="3750881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pl-PL" dirty="0"/>
              <a:t>LAB (L</a:t>
            </a:r>
            <a:r>
              <a:rPr lang="pl-PL" i="1" dirty="0"/>
              <a:t>a</a:t>
            </a:r>
            <a:r>
              <a:rPr lang="pl-PL" dirty="0"/>
              <a:t>b*) to model oparty na trzech wymiarach: jasności, czerwieni i zieleni oraz żółci i niebieskości. W modelu LAB każdy kolor jest reprezentowany jako punkt w trójwymiarowej przestrzeni barw. W modelu LAB różnice między kolorami są reprezentowane jako euklidesowe odległości w tej przestrzeni, co umożliwia dokładne określenie różnic między kolorami.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EB4B9035-E9DE-CBC2-A105-B1C765F196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04" r="6598" b="1"/>
          <a:stretch/>
        </p:blipFill>
        <p:spPr>
          <a:xfrm>
            <a:off x="6868453" y="926416"/>
            <a:ext cx="4712383" cy="4712383"/>
          </a:xfrm>
          <a:custGeom>
            <a:avLst/>
            <a:gdLst/>
            <a:ahLst/>
            <a:cxnLst/>
            <a:rect l="l" t="t" r="r" b="b"/>
            <a:pathLst>
              <a:path w="4487466" h="4487466">
                <a:moveTo>
                  <a:pt x="2243733" y="0"/>
                </a:moveTo>
                <a:cubicBezTo>
                  <a:pt x="3482913" y="0"/>
                  <a:pt x="4487466" y="1004553"/>
                  <a:pt x="4487466" y="2243733"/>
                </a:cubicBezTo>
                <a:cubicBezTo>
                  <a:pt x="4487466" y="3482913"/>
                  <a:pt x="3482913" y="4487466"/>
                  <a:pt x="2243733" y="4487466"/>
                </a:cubicBezTo>
                <a:cubicBezTo>
                  <a:pt x="1004553" y="4487466"/>
                  <a:pt x="0" y="3482913"/>
                  <a:pt x="0" y="2243733"/>
                </a:cubicBezTo>
                <a:cubicBezTo>
                  <a:pt x="0" y="1004553"/>
                  <a:pt x="1004553" y="0"/>
                  <a:pt x="2243733" y="0"/>
                </a:cubicBezTo>
                <a:close/>
              </a:path>
            </a:pathLst>
          </a:custGeom>
          <a:noFill/>
        </p:spPr>
      </p:pic>
      <p:sp>
        <p:nvSpPr>
          <p:cNvPr id="18" name="Slide Number Placeholder 10">
            <a:extLst>
              <a:ext uri="{FF2B5EF4-FFF2-40B4-BE49-F238E27FC236}">
                <a16:creationId xmlns:a16="http://schemas.microsoft.com/office/drawing/2014/main" id="{12CC26FF-90DA-4C94-8AEA-1277CE86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220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3D7C3D7-D6B6-9E76-58FF-2F76F967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8905" y="381454"/>
            <a:ext cx="4782996" cy="1784106"/>
          </a:xfrm>
        </p:spPr>
        <p:txBody>
          <a:bodyPr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pl-PL" sz="2000" dirty="0"/>
              <a:t>Przykłady zastosowań reprezentacji kolorów w komputerze</a:t>
            </a:r>
          </a:p>
        </p:txBody>
      </p:sp>
      <p:pic>
        <p:nvPicPr>
          <p:cNvPr id="5" name="Obraz 4" descr="Obraz zawierający tekst, w pomieszczeniu, osoba, stół&#10;&#10;Opis wygenerowany automatycznie">
            <a:extLst>
              <a:ext uri="{FF2B5EF4-FFF2-40B4-BE49-F238E27FC236}">
                <a16:creationId xmlns:a16="http://schemas.microsoft.com/office/drawing/2014/main" id="{46702FF1-0CAC-C63E-A525-58A93310E2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66" r="36234" b="-2"/>
          <a:stretch/>
        </p:blipFill>
        <p:spPr>
          <a:xfrm>
            <a:off x="1225539" y="749478"/>
            <a:ext cx="4625350" cy="4625350"/>
          </a:xfrm>
          <a:custGeom>
            <a:avLst/>
            <a:gdLst/>
            <a:ahLst/>
            <a:cxnLst/>
            <a:rect l="l" t="t" r="r" b="b"/>
            <a:pathLst>
              <a:path w="4625350" h="4625350">
                <a:moveTo>
                  <a:pt x="2312675" y="0"/>
                </a:moveTo>
                <a:cubicBezTo>
                  <a:pt x="3589930" y="0"/>
                  <a:pt x="4625350" y="1035420"/>
                  <a:pt x="4625350" y="2312675"/>
                </a:cubicBezTo>
                <a:cubicBezTo>
                  <a:pt x="4625350" y="3589930"/>
                  <a:pt x="3589930" y="4625350"/>
                  <a:pt x="2312675" y="4625350"/>
                </a:cubicBezTo>
                <a:cubicBezTo>
                  <a:pt x="1035420" y="4625350"/>
                  <a:pt x="0" y="3589930"/>
                  <a:pt x="0" y="2312675"/>
                </a:cubicBezTo>
                <a:cubicBezTo>
                  <a:pt x="0" y="1035420"/>
                  <a:pt x="1035420" y="0"/>
                  <a:pt x="2312675" y="0"/>
                </a:cubicBezTo>
                <a:close/>
              </a:path>
            </a:pathLst>
          </a:custGeom>
          <a:noFill/>
          <a:effectLst>
            <a:outerShdw dist="165100" dir="8100000" algn="tr" rotWithShape="0">
              <a:schemeClr val="tx1"/>
            </a:outerShdw>
          </a:effectLst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DAAAF9E-D305-5FB6-2156-F3C6DBFA4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0203" y="2400300"/>
            <a:ext cx="4494053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b="1" dirty="0"/>
              <a:t>Grafika komputerowa: </a:t>
            </a:r>
            <a:r>
              <a:rPr lang="pl-PL" dirty="0"/>
              <a:t>Jednym z głównych zastosowań reprezentacji kolorów w komputerze jest grafika komputerowa. Modele kolorów takie jak RGB pozwalają na generowanie i manipulowanie kolorami w grafice komputerowej, takiej jak filmy animowane i gry.</a:t>
            </a:r>
          </a:p>
        </p:txBody>
      </p:sp>
      <p:sp>
        <p:nvSpPr>
          <p:cNvPr id="18" name="Slide Number Placeholder 7">
            <a:extLst>
              <a:ext uri="{FF2B5EF4-FFF2-40B4-BE49-F238E27FC236}">
                <a16:creationId xmlns:a16="http://schemas.microsoft.com/office/drawing/2014/main" id="{F590EA15-4F4D-4705-B34A-FB7CFC9B8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0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A3B895B-DCAC-FA3A-8D35-6531DACA4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8905" y="381454"/>
            <a:ext cx="4782996" cy="1784106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</a:pPr>
            <a:r>
              <a:rPr lang="pl-PL" sz="2000" dirty="0"/>
              <a:t>Przykłady zastosowań reprezentacji kolorów w komputerze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54C3DB33-1EB7-EEB0-16C6-73332CCD62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96" r="18853" b="-1"/>
          <a:stretch/>
        </p:blipFill>
        <p:spPr>
          <a:xfrm>
            <a:off x="1225539" y="749478"/>
            <a:ext cx="4625350" cy="4625350"/>
          </a:xfrm>
          <a:custGeom>
            <a:avLst/>
            <a:gdLst/>
            <a:ahLst/>
            <a:cxnLst/>
            <a:rect l="l" t="t" r="r" b="b"/>
            <a:pathLst>
              <a:path w="4625350" h="4625350">
                <a:moveTo>
                  <a:pt x="2312675" y="0"/>
                </a:moveTo>
                <a:cubicBezTo>
                  <a:pt x="3589930" y="0"/>
                  <a:pt x="4625350" y="1035420"/>
                  <a:pt x="4625350" y="2312675"/>
                </a:cubicBezTo>
                <a:cubicBezTo>
                  <a:pt x="4625350" y="3589930"/>
                  <a:pt x="3589930" y="4625350"/>
                  <a:pt x="2312675" y="4625350"/>
                </a:cubicBezTo>
                <a:cubicBezTo>
                  <a:pt x="1035420" y="4625350"/>
                  <a:pt x="0" y="3589930"/>
                  <a:pt x="0" y="2312675"/>
                </a:cubicBezTo>
                <a:cubicBezTo>
                  <a:pt x="0" y="1035420"/>
                  <a:pt x="1035420" y="0"/>
                  <a:pt x="2312675" y="0"/>
                </a:cubicBezTo>
                <a:close/>
              </a:path>
            </a:pathLst>
          </a:custGeom>
          <a:noFill/>
          <a:effectLst>
            <a:outerShdw dist="165100" dir="8100000" algn="tr" rotWithShape="0">
              <a:schemeClr val="tx1"/>
            </a:outerShdw>
          </a:effectLst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E98F0BD-1C36-FF18-E0F4-398E049D1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0203" y="2400300"/>
            <a:ext cx="4494053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b="1" dirty="0"/>
              <a:t>Projektowanie stron internetowych: </a:t>
            </a:r>
            <a:r>
              <a:rPr lang="pl-PL" dirty="0"/>
              <a:t>Kolor jest również ważnym elementem projektowania stron internetowych. Modele kolorów pozwalają projektantom na wybór odpowiednich kolorów do projektu strony internetowej w oparciu o ich znaczenie i estetykę.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3B5FB8D-AE14-4467-8588-8A6899877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A80A021-E2A7-4965-9D91-2D103FDB3863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812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7171F5F-5B40-666C-960A-1AE0DBE07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6"/>
            <a:ext cx="10066373" cy="13255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pl-PL" sz="2500"/>
              <a:t>Przykłady zastosowań reprezentacji kolorów w komputerze</a:t>
            </a:r>
          </a:p>
        </p:txBody>
      </p:sp>
      <p:pic>
        <p:nvPicPr>
          <p:cNvPr id="5" name="Obraz 4" descr="Obraz zawierający tekst, drukarka, elektronika&#10;&#10;Opis wygenerowany automatycznie">
            <a:extLst>
              <a:ext uri="{FF2B5EF4-FFF2-40B4-BE49-F238E27FC236}">
                <a16:creationId xmlns:a16="http://schemas.microsoft.com/office/drawing/2014/main" id="{8D23BBE5-8CCD-269E-3642-AFA085F6D2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18" r="15434" b="2"/>
          <a:stretch/>
        </p:blipFill>
        <p:spPr>
          <a:xfrm>
            <a:off x="917052" y="2233761"/>
            <a:ext cx="3782169" cy="3782169"/>
          </a:xfrm>
          <a:custGeom>
            <a:avLst/>
            <a:gdLst/>
            <a:ahLst/>
            <a:cxnLst/>
            <a:rect l="l" t="t" r="r" b="b"/>
            <a:pathLst>
              <a:path w="3960118" h="3960118">
                <a:moveTo>
                  <a:pt x="1980059" y="0"/>
                </a:moveTo>
                <a:cubicBezTo>
                  <a:pt x="3073615" y="0"/>
                  <a:pt x="3960118" y="886503"/>
                  <a:pt x="3960118" y="1980059"/>
                </a:cubicBezTo>
                <a:cubicBezTo>
                  <a:pt x="3960118" y="3073615"/>
                  <a:pt x="3073615" y="3960118"/>
                  <a:pt x="1980059" y="3960118"/>
                </a:cubicBezTo>
                <a:cubicBezTo>
                  <a:pt x="886503" y="3960118"/>
                  <a:pt x="0" y="3073615"/>
                  <a:pt x="0" y="1980059"/>
                </a:cubicBezTo>
                <a:cubicBezTo>
                  <a:pt x="0" y="886503"/>
                  <a:pt x="886503" y="0"/>
                  <a:pt x="1980059" y="0"/>
                </a:cubicBezTo>
                <a:close/>
              </a:path>
            </a:pathLst>
          </a:custGeom>
          <a:noFill/>
          <a:effectLst>
            <a:outerShdw dist="165100" dir="8100000" algn="tr" rotWithShape="0">
              <a:schemeClr val="tx1"/>
            </a:outerShdw>
          </a:effectLst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100FF1C-1082-902F-697D-61AD57134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5736" y="2019301"/>
            <a:ext cx="5179298" cy="4157662"/>
          </a:xfrm>
        </p:spPr>
        <p:txBody>
          <a:bodyPr>
            <a:normAutofit/>
          </a:bodyPr>
          <a:lstStyle/>
          <a:p>
            <a:pPr marL="228600" lvl="1" indent="0">
              <a:buNone/>
            </a:pPr>
            <a:r>
              <a:rPr lang="pl-PL" b="1" dirty="0"/>
              <a:t>Druk i poligrafia: </a:t>
            </a:r>
            <a:r>
              <a:rPr lang="pl-PL" dirty="0"/>
              <a:t>Model CMYK jest szeroko stosowany w druku i poligrafii, ponieważ pozwala na uzyskanie dużej liczby kolorów z ograniczonej liczby farb.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410EBDE5-250E-45D1-9F96-F8F5AAE37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791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A8BDDC0-B345-A768-58AC-53610E11C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394" y="718512"/>
            <a:ext cx="10282725" cy="1084217"/>
          </a:xfrm>
        </p:spPr>
        <p:txBody>
          <a:bodyPr anchor="ctr">
            <a:normAutofit/>
          </a:bodyPr>
          <a:lstStyle/>
          <a:p>
            <a:r>
              <a:rPr lang="pl-PL">
                <a:solidFill>
                  <a:srgbClr val="000000"/>
                </a:solidFill>
              </a:rPr>
              <a:t>Możliwości sprzętowe</a:t>
            </a:r>
            <a:endParaRPr lang="pl-PL" dirty="0">
              <a:solidFill>
                <a:srgbClr val="000000"/>
              </a:solidFill>
            </a:endParaRP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94CA9754-4096-2CFC-D6C0-72DE6A88E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196" y="2587690"/>
            <a:ext cx="3389059" cy="2685828"/>
          </a:xfrm>
          <a:noFill/>
        </p:spPr>
      </p:pic>
      <p:pic>
        <p:nvPicPr>
          <p:cNvPr id="7" name="Obraz 6" descr="Obraz zawierający tekst, silnik, koło zębate&#10;&#10;Opis wygenerowany automatycznie">
            <a:extLst>
              <a:ext uri="{FF2B5EF4-FFF2-40B4-BE49-F238E27FC236}">
                <a16:creationId xmlns:a16="http://schemas.microsoft.com/office/drawing/2014/main" id="{A49C13C5-28E2-B55A-9DB9-94E7089D40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776" y="2587690"/>
            <a:ext cx="4021041" cy="2633779"/>
          </a:xfrm>
          <a:prstGeom prst="rect">
            <a:avLst/>
          </a:prstGeom>
          <a:noFill/>
        </p:spPr>
      </p:pic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id="{486D18E6-2C3A-4D4A-93B8-55C65756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08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D7E0C8A-0F33-9A08-6D23-43B20A587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Obecne możliwości Kart graficznych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FABC985-F022-9307-3A2C-506C46387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Obecnie karty graficzne oferują wiele możliwości jeśli chodzi o odwzorowanie kolorów. Mogą obsługiwać głębie kolorów większe niż standardowa 8-bitowa głębia kolorów (256 kolorów), np. 10-bitową, 12-bitową lub 16-bitową. Dzięki temu możliwe jest uzyskanie większej liczby kolorów, co pozwala na uzyskanie bardziej realistycznych i dokładnych obrazów.</a:t>
            </a:r>
          </a:p>
          <a:p>
            <a:pPr marL="0" indent="0">
              <a:buNone/>
            </a:pPr>
            <a:r>
              <a:rPr lang="pl-PL" dirty="0"/>
              <a:t>16-bitowa głębia kolorów oznacza że każdy piksel na ekranie może mieć jeden z </a:t>
            </a:r>
            <a:r>
              <a:rPr lang="pl-PL" b="1" dirty="0"/>
              <a:t>65 536 </a:t>
            </a:r>
            <a:r>
              <a:rPr lang="pl-PL" dirty="0"/>
              <a:t>dostępnych kolorów. W praktyce, wykorzystanie większej głębi kolorów pozwala na uzyskanie bardziej realistycznych i dokładnych obrazów, szczególnie w przypadku obrazów z dużą ilością gradientów i subtelnych zmian kolorów.</a:t>
            </a:r>
          </a:p>
        </p:txBody>
      </p:sp>
    </p:spTree>
    <p:extLst>
      <p:ext uri="{BB962C8B-B14F-4D97-AF65-F5344CB8AC3E}">
        <p14:creationId xmlns:p14="http://schemas.microsoft.com/office/powerpoint/2010/main" val="873586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40F3D3-A684-C0B1-EA29-56CDD56B9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Oprócz tego…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DD2EFB7-03CE-94A5-38CD-C837CC03E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l-PL" dirty="0"/>
              <a:t>Oto niektóre z najważniejszych funkcji związanych z reprezentacją kolorów, które można znaleźć w nowoczesnych kartach graficznych:</a:t>
            </a:r>
          </a:p>
          <a:p>
            <a:r>
              <a:rPr lang="pl-PL" b="1" dirty="0"/>
              <a:t>Obsługa przestrzeni barw: </a:t>
            </a:r>
            <a:r>
              <a:rPr lang="pl-PL" dirty="0"/>
              <a:t>Wiele nowoczesnych kart graficznych oferuje obsługę różnych przestrzeni barw, takich jak </a:t>
            </a:r>
            <a:r>
              <a:rPr lang="pl-PL" dirty="0" err="1"/>
              <a:t>sRGB</a:t>
            </a:r>
            <a:r>
              <a:rPr lang="pl-PL" dirty="0"/>
              <a:t>, Adobe RGB, DCI-P3 czy Rec.2020. </a:t>
            </a:r>
          </a:p>
          <a:p>
            <a:r>
              <a:rPr lang="pl-PL" b="1" dirty="0"/>
              <a:t>Obsługa HDR: </a:t>
            </a:r>
            <a:r>
              <a:rPr lang="pl-PL" dirty="0"/>
              <a:t>Współczesne karty graficzne oferują obsługę różnych standardów HDR, takich jak HDR10, Dolby </a:t>
            </a:r>
            <a:r>
              <a:rPr lang="pl-PL" dirty="0" err="1"/>
              <a:t>Vision</a:t>
            </a:r>
            <a:r>
              <a:rPr lang="pl-PL" dirty="0"/>
              <a:t> czy HLG. </a:t>
            </a:r>
          </a:p>
          <a:p>
            <a:r>
              <a:rPr lang="pl-PL" b="1" dirty="0"/>
              <a:t>Korekcja gamma: </a:t>
            </a:r>
            <a:r>
              <a:rPr lang="pl-PL" dirty="0"/>
              <a:t>jest procesem, który umożliwia dostosowanie jasności i kontrastu obrazu.</a:t>
            </a:r>
          </a:p>
          <a:p>
            <a:pPr marL="0" indent="0">
              <a:buNone/>
            </a:pPr>
            <a:r>
              <a:rPr lang="pl-PL" dirty="0"/>
              <a:t>Wszystkie te funkcje pozwalają na uzyskanie dokładniejszych i bardziej realistycznych obrazów, które są zgodne z różnymi standardami i przestrzeniami barw</a:t>
            </a:r>
          </a:p>
        </p:txBody>
      </p:sp>
    </p:spTree>
    <p:extLst>
      <p:ext uri="{BB962C8B-B14F-4D97-AF65-F5344CB8AC3E}">
        <p14:creationId xmlns:p14="http://schemas.microsoft.com/office/powerpoint/2010/main" val="2199302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2D5EBE0-9CFF-6B19-550B-077D93858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736947"/>
            <a:ext cx="7638168" cy="1470404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pl-PL" sz="2700"/>
              <a:t>NOWE technologie Wyświetlania kolorów w komputerze i nie tylko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1A7542-C2D6-6CDC-0EE4-69FDC70C3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0" y="2846717"/>
            <a:ext cx="7638168" cy="32445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Obecnie na rynku dostępne są różne technologie wyświetlania kolorów w komputerach i telewizorach, które umożliwiają uzyskanie bardziej dokładnych i realistycznych kolorów. </a:t>
            </a:r>
          </a:p>
        </p:txBody>
      </p:sp>
      <p:sp>
        <p:nvSpPr>
          <p:cNvPr id="12" name="Slide Number Placeholder 17">
            <a:extLst>
              <a:ext uri="{FF2B5EF4-FFF2-40B4-BE49-F238E27FC236}">
                <a16:creationId xmlns:a16="http://schemas.microsoft.com/office/drawing/2014/main" id="{32E95C4D-CC3C-4C9D-B8E6-271568CB8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479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94BE192-A0A1-DFAE-97FE-67589F91D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873" y="554981"/>
            <a:ext cx="6383684" cy="1611750"/>
          </a:xfrm>
        </p:spPr>
        <p:txBody>
          <a:bodyPr>
            <a:normAutofit/>
          </a:bodyPr>
          <a:lstStyle/>
          <a:p>
            <a:r>
              <a:rPr lang="en-US" dirty="0"/>
              <a:t>OLED (Organic Light Emitting Diode)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D1A9454-AC2B-05D0-8B6B-7AE033426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872" y="2597426"/>
            <a:ext cx="6090886" cy="35366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l-PL" dirty="0"/>
              <a:t>To technologia wyświetlaczy, w której każdy piksel składa się z organicznego materiału emitującego światło pod wpływem prądu elektrycznego. W panelu OLED każdy piksel zawiera organiczny materiał, który emituje światło bezpośrednio, co oznacza, że nie wymaga ona podświetlenia z tyłu ekranu. Dzięki temu możliwe jest uzyskanie głębokiej czerni i wysokiej jakości kolorów, ponieważ piksele mogą być wyłączane całkowicie, a nie tylko przyciemniane jak w LCD.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C4B30F9C-6960-D906-D091-3584F56DE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555" y="1751972"/>
            <a:ext cx="3764385" cy="3764385"/>
          </a:xfrm>
          <a:prstGeom prst="rect">
            <a:avLst/>
          </a:prstGeom>
          <a:noFill/>
        </p:spPr>
      </p:pic>
      <p:sp>
        <p:nvSpPr>
          <p:cNvPr id="14" name="Slide Number Placeholder 7">
            <a:extLst>
              <a:ext uri="{FF2B5EF4-FFF2-40B4-BE49-F238E27FC236}">
                <a16:creationId xmlns:a16="http://schemas.microsoft.com/office/drawing/2014/main" id="{F590EA15-4F4D-4705-B34A-FB7CFC9B8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859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E429FE-D88A-64CB-779C-7347B729E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99591"/>
            <a:ext cx="7638168" cy="1470404"/>
          </a:xfrm>
        </p:spPr>
        <p:txBody>
          <a:bodyPr anchor="b">
            <a:normAutofit/>
          </a:bodyPr>
          <a:lstStyle/>
          <a:p>
            <a:r>
              <a:rPr lang="pl-PL" dirty="0"/>
              <a:t>Definicja reprezentacji kolorów w komputerze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9DAA03D-650A-6CE3-6461-B2F795F28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0" y="2476499"/>
            <a:ext cx="7638168" cy="36148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Reprezentacja kolorów w komputerze odnosi się do sposobu, w jaki kolory są kodowane i przechowywane w pamięci komputera, aby umożliwić ich wyświetlanie na ekranie lub drukowanie. W przeciwieństwie do kolorów w świecie rzeczywistym, kolor w komputerze jest reprezentowany za pomocą cyfrowej wartości, którą można zapisać i przetwarzać w celu uzyskania różnych efektów wizualnych.</a:t>
            </a:r>
          </a:p>
        </p:txBody>
      </p:sp>
      <p:sp>
        <p:nvSpPr>
          <p:cNvPr id="12" name="Slide Number Placeholder 17">
            <a:extLst>
              <a:ext uri="{FF2B5EF4-FFF2-40B4-BE49-F238E27FC236}">
                <a16:creationId xmlns:a16="http://schemas.microsoft.com/office/drawing/2014/main" id="{32E95C4D-CC3C-4C9D-B8E6-271568CB8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522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40A9DD2-ADDA-5979-A468-302913312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2" y="773723"/>
            <a:ext cx="9791698" cy="1397004"/>
          </a:xfrm>
        </p:spPr>
        <p:txBody>
          <a:bodyPr anchor="b">
            <a:normAutofit/>
          </a:bodyPr>
          <a:lstStyle/>
          <a:p>
            <a:r>
              <a:rPr lang="pl-PL" dirty="0"/>
              <a:t>QLED (Quantum </a:t>
            </a:r>
            <a:r>
              <a:rPr lang="pl-PL" dirty="0" err="1"/>
              <a:t>Dot</a:t>
            </a:r>
            <a:r>
              <a:rPr lang="pl-PL" dirty="0"/>
              <a:t> </a:t>
            </a:r>
            <a:r>
              <a:rPr lang="pl-PL" dirty="0" err="1"/>
              <a:t>Light</a:t>
            </a:r>
            <a:r>
              <a:rPr lang="pl-PL" dirty="0"/>
              <a:t> </a:t>
            </a:r>
            <a:r>
              <a:rPr lang="pl-PL" dirty="0" err="1"/>
              <a:t>Emitting</a:t>
            </a:r>
            <a:r>
              <a:rPr lang="pl-PL" dirty="0"/>
              <a:t> </a:t>
            </a:r>
            <a:r>
              <a:rPr lang="pl-PL" dirty="0" err="1"/>
              <a:t>Diode</a:t>
            </a:r>
            <a:r>
              <a:rPr lang="pl-PL" dirty="0"/>
              <a:t>)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95DB05A-2109-A6F4-CD46-DBDF6891B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3" y="2411060"/>
            <a:ext cx="4795574" cy="37566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/>
              <a:t>To technologia wyświetlaczy, która opiera się na wykorzystaniu kwantowych kropek do wzmocnienia kolorów i jasności. Kropki kwantowe są w stanie emitować precyzyjnie kolorowe światło, ponieważ rozmiary cząstek dostosowują się do prędkości na poziomie kwantowym, co skutkuje dokładną i wydajną emisją światła. Jest to główny powód, dla którego technologia QLED jest synonimem ogromnej poprawy ogólnej jakości obrazu.</a:t>
            </a:r>
          </a:p>
        </p:txBody>
      </p:sp>
      <p:pic>
        <p:nvPicPr>
          <p:cNvPr id="5" name="Obraz 4" descr="Obraz zawierający diagram&#10;&#10;Opis wygenerowany automatycznie">
            <a:extLst>
              <a:ext uri="{FF2B5EF4-FFF2-40B4-BE49-F238E27FC236}">
                <a16:creationId xmlns:a16="http://schemas.microsoft.com/office/drawing/2014/main" id="{C9285FE3-B8FC-FBB0-4268-889C8B17A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390" y="3208421"/>
            <a:ext cx="4087334" cy="2391090"/>
          </a:xfrm>
          <a:prstGeom prst="rect">
            <a:avLst/>
          </a:prstGeom>
          <a:noFill/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3B5FB8D-AE14-4467-8588-8A6899877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A80A021-E2A7-4965-9D91-2D103FDB3863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28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233A13E-50A6-7CEE-3C72-B41DA0EBE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2" y="773723"/>
            <a:ext cx="9791698" cy="1397004"/>
          </a:xfrm>
        </p:spPr>
        <p:txBody>
          <a:bodyPr anchor="b">
            <a:normAutofit/>
          </a:bodyPr>
          <a:lstStyle/>
          <a:p>
            <a:r>
              <a:rPr lang="pl-PL" dirty="0"/>
              <a:t>HDR (High </a:t>
            </a:r>
            <a:r>
              <a:rPr lang="pl-PL" dirty="0" err="1"/>
              <a:t>Dynamic</a:t>
            </a:r>
            <a:r>
              <a:rPr lang="pl-PL" dirty="0"/>
              <a:t> </a:t>
            </a:r>
            <a:r>
              <a:rPr lang="pl-PL" dirty="0" err="1"/>
              <a:t>Range</a:t>
            </a:r>
            <a:r>
              <a:rPr lang="pl-PL" dirty="0"/>
              <a:t>)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9F9F0A2-E371-2BA1-B2FA-857D2CA68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3" y="2411060"/>
            <a:ext cx="4795574" cy="37566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To technologia, która umożliwia uzyskanie większej liczby szczegółów w jasnych i ciemnych obszarach obrazu, dzięki czemu obraz wydaje się bardziej realistyczny. Technologia ta wykorzystuje większą liczbę bitów na piksel, aby umożliwić uzyskanie większej liczby odcieni jasności i kolorów.</a:t>
            </a:r>
          </a:p>
        </p:txBody>
      </p:sp>
      <p:pic>
        <p:nvPicPr>
          <p:cNvPr id="5" name="Obraz 4" descr="Obraz zawierający woda, łódź, natura, na wolnym powietrzu&#10;&#10;Opis wygenerowany automatycznie">
            <a:extLst>
              <a:ext uri="{FF2B5EF4-FFF2-40B4-BE49-F238E27FC236}">
                <a16:creationId xmlns:a16="http://schemas.microsoft.com/office/drawing/2014/main" id="{8905CB24-1DA6-B32F-2DA2-E3389D2C2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390" y="3325932"/>
            <a:ext cx="4087334" cy="2156068"/>
          </a:xfrm>
          <a:prstGeom prst="rect">
            <a:avLst/>
          </a:prstGeom>
          <a:noFill/>
        </p:spPr>
      </p:pic>
      <p:sp>
        <p:nvSpPr>
          <p:cNvPr id="12" name="Slide Number Placeholder 17">
            <a:extLst>
              <a:ext uri="{FF2B5EF4-FFF2-40B4-BE49-F238E27FC236}">
                <a16:creationId xmlns:a16="http://schemas.microsoft.com/office/drawing/2014/main" id="{32E95C4D-CC3C-4C9D-B8E6-271568CB8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461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4059A5-3C21-DAD8-BCC1-D96AA1D3B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99591"/>
            <a:ext cx="7638168" cy="944482"/>
          </a:xfrm>
        </p:spPr>
        <p:txBody>
          <a:bodyPr anchor="b">
            <a:normAutofit/>
          </a:bodyPr>
          <a:lstStyle/>
          <a:p>
            <a:r>
              <a:rPr lang="pl-PL" dirty="0"/>
              <a:t>Podsumowanie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810984E-A7F5-9A79-8FD2-AB67E298D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0" y="1838037"/>
            <a:ext cx="7638168" cy="4253276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pl-PL" dirty="0"/>
              <a:t>W tej prezentacji omówiliśmy podstawy reprezentacji kolorów w komputerze, modele kolorów, ich zastosowania i nowoczesne technologie wyświetlania kolorów.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pl-PL" dirty="0"/>
              <a:t>Modele reprezentacji kolorów oraz technologie wyświetlania kolorów są kluczowe w dzisiejszych czasach, ponieważ umożliwiają precyzyjne, dokładne i realistyczne przedstawienie kolorów w różnych urządzeniach. Dzięki nim możemy uzyskać piękne i wyraziste obrazy, które zapewniają najlepsze doznania wizualne i pozwala nam doświadczyć kolorów w sposób jak najbardziej zbliżony do rzeczywistości. </a:t>
            </a: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486D18E6-2C3A-4D4A-93B8-55C65756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81CC51B8-705F-966F-9CF1-9BDAB57471FC}"/>
              </a:ext>
            </a:extLst>
          </p:cNvPr>
          <p:cNvSpPr txBox="1"/>
          <p:nvPr/>
        </p:nvSpPr>
        <p:spPr>
          <a:xfrm>
            <a:off x="8618137" y="5768146"/>
            <a:ext cx="3321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latin typeface="+mj-lt"/>
              </a:rPr>
              <a:t>Dziękuje za uwagę!</a:t>
            </a:r>
          </a:p>
          <a:p>
            <a:r>
              <a:rPr lang="pl-PL" dirty="0">
                <a:latin typeface="+mj-lt"/>
              </a:rPr>
              <a:t>Kacper Kubit</a:t>
            </a:r>
          </a:p>
        </p:txBody>
      </p:sp>
    </p:spTree>
    <p:extLst>
      <p:ext uri="{BB962C8B-B14F-4D97-AF65-F5344CB8AC3E}">
        <p14:creationId xmlns:p14="http://schemas.microsoft.com/office/powerpoint/2010/main" val="814122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2911F4-4652-2162-00F4-81289F839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992" y="1199213"/>
            <a:ext cx="4481136" cy="4579495"/>
          </a:xfrm>
        </p:spPr>
        <p:txBody>
          <a:bodyPr anchor="b">
            <a:normAutofit/>
          </a:bodyPr>
          <a:lstStyle/>
          <a:p>
            <a:r>
              <a:rPr lang="pl-PL" sz="3000">
                <a:solidFill>
                  <a:srgbClr val="000000"/>
                </a:solidFill>
              </a:rPr>
              <a:t>Dlaczego reprezentacja kolorów jest ważna w biometrii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E358FEC-972D-2EDF-BDA7-53E6213DB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3430" y="1199213"/>
            <a:ext cx="4517486" cy="47904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/>
              <a:t>W biometrii, obrazy kolorowe są często używane do identyfikacji cech biometrycznych, takich jak odciski palców, siatkówka oka, czy twarz. Reprezentacja kolorów jest również istotna w analizie i porównywaniu obrazów biometrycznych.</a:t>
            </a:r>
            <a:endParaRPr lang="pl-PL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34F209E-BC8C-4259-8732-A7BB5758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863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27DBF46-FF44-EF2B-112F-4B3282D0B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95926"/>
            <a:ext cx="10535235" cy="1065229"/>
          </a:xfrm>
        </p:spPr>
        <p:txBody>
          <a:bodyPr anchor="ctr">
            <a:normAutofit/>
          </a:bodyPr>
          <a:lstStyle/>
          <a:p>
            <a:r>
              <a:rPr lang="pl-PL" dirty="0"/>
              <a:t>Cel prezentacji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1E3BC13-483B-203A-BB2F-E90509731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9518" y="2329520"/>
            <a:ext cx="7635851" cy="311878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dirty="0"/>
              <a:t>Celem tej prezentacji jest zrozumienie/przypomnienie podstaw reprezentacji kolorów w komputerze, poznanie różnych modeli kolorów oraz technologii wyświetlania kolorów w komputerach.</a:t>
            </a:r>
            <a:endParaRPr lang="pl-PL" dirty="0">
              <a:solidFill>
                <a:srgbClr val="000000"/>
              </a:solidFill>
            </a:endParaRP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486D18E6-2C3A-4D4A-93B8-55C65756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10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2BEB9DF-E7C4-277C-5792-AD5010D84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256" y="381454"/>
            <a:ext cx="6820997" cy="178410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pl-PL" sz="2700"/>
              <a:t>Krótka historia reprezentacji kolorów w komputerze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CB983F8-E36A-04C7-8371-6DD7EDFE1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258" y="2592087"/>
            <a:ext cx="4825417" cy="3587086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pl-PL" sz="1700"/>
              <a:t>Reprezentacja kolorów w komputerze zaczęła się w latach 50. XX wieku, kiedy to pierwsze komputery były w stanie wyświetlać tylko kilka kolorów. Wraz z postępem technologii i rozwojem grafiki komputerowej, potrzeba reprezentacji coraz większej ilości kolorów stała się coraz bardziej istotna. W wyniku tego powstały różne modele kolorów, takie jak RGB, CMYK, HSV, HSL, czy LAB, które pozwalają na reprezentację kolorów na różne sposoby.</a:t>
            </a:r>
          </a:p>
        </p:txBody>
      </p:sp>
      <p:pic>
        <p:nvPicPr>
          <p:cNvPr id="4" name="Obraz 3" descr="Obraz zawierający tekst, elektronika, monitor, wyświetlacz&#10;&#10;Opis wygenerowany automatycznie">
            <a:extLst>
              <a:ext uri="{FF2B5EF4-FFF2-40B4-BE49-F238E27FC236}">
                <a16:creationId xmlns:a16="http://schemas.microsoft.com/office/drawing/2014/main" id="{720EBAE7-2061-3EC4-5953-13C1643D60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8" r="11384" b="3"/>
          <a:stretch/>
        </p:blipFill>
        <p:spPr>
          <a:xfrm>
            <a:off x="8594507" y="477548"/>
            <a:ext cx="2951453" cy="2951453"/>
          </a:xfrm>
          <a:custGeom>
            <a:avLst/>
            <a:gdLst/>
            <a:ahLst/>
            <a:cxnLst/>
            <a:rect l="l" t="t" r="r" b="b"/>
            <a:pathLst>
              <a:path w="4625350" h="4625350">
                <a:moveTo>
                  <a:pt x="2312675" y="0"/>
                </a:moveTo>
                <a:cubicBezTo>
                  <a:pt x="3589930" y="0"/>
                  <a:pt x="4625350" y="1035420"/>
                  <a:pt x="4625350" y="2312675"/>
                </a:cubicBezTo>
                <a:cubicBezTo>
                  <a:pt x="4625350" y="3589930"/>
                  <a:pt x="3589930" y="4625350"/>
                  <a:pt x="2312675" y="4625350"/>
                </a:cubicBezTo>
                <a:cubicBezTo>
                  <a:pt x="1035420" y="4625350"/>
                  <a:pt x="0" y="3589930"/>
                  <a:pt x="0" y="2312675"/>
                </a:cubicBezTo>
                <a:cubicBezTo>
                  <a:pt x="0" y="1035420"/>
                  <a:pt x="1035420" y="0"/>
                  <a:pt x="2312675" y="0"/>
                </a:cubicBezTo>
                <a:close/>
              </a:path>
            </a:pathLst>
          </a:custGeom>
          <a:noFill/>
          <a:effectLst>
            <a:outerShdw dist="165100" dir="8100000" algn="tr" rotWithShape="0">
              <a:schemeClr val="tx1"/>
            </a:outerShdw>
          </a:effectLst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031886C4-77CB-D9F8-1C32-8645D49092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" r="24318" b="2"/>
          <a:stretch/>
        </p:blipFill>
        <p:spPr>
          <a:xfrm>
            <a:off x="6605801" y="3327401"/>
            <a:ext cx="2951454" cy="2951454"/>
          </a:xfrm>
          <a:custGeom>
            <a:avLst/>
            <a:gdLst/>
            <a:ahLst/>
            <a:cxnLst/>
            <a:rect l="l" t="t" r="r" b="b"/>
            <a:pathLst>
              <a:path w="2951454" h="2951454">
                <a:moveTo>
                  <a:pt x="1475727" y="0"/>
                </a:moveTo>
                <a:cubicBezTo>
                  <a:pt x="2290749" y="0"/>
                  <a:pt x="2951454" y="660705"/>
                  <a:pt x="2951454" y="1475727"/>
                </a:cubicBezTo>
                <a:cubicBezTo>
                  <a:pt x="2951454" y="2290749"/>
                  <a:pt x="2290749" y="2951454"/>
                  <a:pt x="1475727" y="2951454"/>
                </a:cubicBezTo>
                <a:cubicBezTo>
                  <a:pt x="660705" y="2951454"/>
                  <a:pt x="0" y="2290749"/>
                  <a:pt x="0" y="1475727"/>
                </a:cubicBezTo>
                <a:cubicBezTo>
                  <a:pt x="0" y="660705"/>
                  <a:pt x="660705" y="0"/>
                  <a:pt x="1475727" y="0"/>
                </a:cubicBezTo>
                <a:close/>
              </a:path>
            </a:pathLst>
          </a:custGeom>
          <a:noFill/>
          <a:effectLst>
            <a:outerShdw dist="165100" dir="8100000" algn="tr" rotWithShape="0">
              <a:schemeClr val="tx1"/>
            </a:outerShdw>
          </a:effectLst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34F209E-BC8C-4259-8732-A7BB5758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852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9A3930D-29E0-46A8-1BAC-39071BE6F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420482"/>
            <a:ext cx="7638222" cy="2694317"/>
          </a:xfrm>
        </p:spPr>
        <p:txBody>
          <a:bodyPr>
            <a:normAutofit/>
          </a:bodyPr>
          <a:lstStyle/>
          <a:p>
            <a:r>
              <a:rPr lang="pl-PL" dirty="0"/>
              <a:t>MODELE reprezentacji kolorów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CD241308-6BAA-4988-BE45-0671370E75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5E50E452-E9B8-4FDC-873E-87273BA13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325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C3FF683-6473-D1A9-EF02-079F97587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656" y="665389"/>
            <a:ext cx="6323042" cy="1507193"/>
          </a:xfrm>
        </p:spPr>
        <p:txBody>
          <a:bodyPr anchor="b">
            <a:normAutofit/>
          </a:bodyPr>
          <a:lstStyle/>
          <a:p>
            <a:r>
              <a:rPr lang="pl-PL" dirty="0"/>
              <a:t>Model RGB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17E4DC2-A537-8D44-668E-4C6B274FE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656" y="2400301"/>
            <a:ext cx="6223454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Model RGB to jeden z najpopularniejszych modeli kolorów wykorzystywanych w komputerach. Opiera się na trzech podstawowych kolorach: czerwonym, zielonym i niebieskim. W modelu tym każdy kolor jest reprezentowany przez trzy liczby z zakresu od 0 do 255, określające intensywność każdego z podstawowych kolorów.</a:t>
            </a:r>
          </a:p>
        </p:txBody>
      </p:sp>
      <p:pic>
        <p:nvPicPr>
          <p:cNvPr id="5" name="Obraz 4" descr="Obraz zawierający diagram&#10;&#10;Opis wygenerowany automatycznie">
            <a:extLst>
              <a:ext uri="{FF2B5EF4-FFF2-40B4-BE49-F238E27FC236}">
                <a16:creationId xmlns:a16="http://schemas.microsoft.com/office/drawing/2014/main" id="{582FE47F-F7F1-CF29-A6E4-D4539859D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433" y="1043814"/>
            <a:ext cx="2201770" cy="2201770"/>
          </a:xfrm>
          <a:prstGeom prst="rect">
            <a:avLst/>
          </a:prstGeom>
          <a:noFill/>
        </p:spPr>
      </p:pic>
      <p:pic>
        <p:nvPicPr>
          <p:cNvPr id="7" name="Obraz 6" descr="Obraz zawierający wykres&#10;&#10;Opis wygenerowany automatycznie">
            <a:extLst>
              <a:ext uri="{FF2B5EF4-FFF2-40B4-BE49-F238E27FC236}">
                <a16:creationId xmlns:a16="http://schemas.microsoft.com/office/drawing/2014/main" id="{2E13A4CB-A366-CF4E-E047-ADF081A5C1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621654"/>
            <a:ext cx="3221466" cy="1570464"/>
          </a:xfrm>
          <a:prstGeom prst="rect">
            <a:avLst/>
          </a:prstGeom>
          <a:noFill/>
        </p:spPr>
      </p:pic>
      <p:sp>
        <p:nvSpPr>
          <p:cNvPr id="14" name="Slide Number Placeholder 7">
            <a:extLst>
              <a:ext uri="{FF2B5EF4-FFF2-40B4-BE49-F238E27FC236}">
                <a16:creationId xmlns:a16="http://schemas.microsoft.com/office/drawing/2014/main" id="{F590EA15-4F4D-4705-B34A-FB7CFC9B8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667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F74423D-C031-AE0F-4F4A-2746D88B2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0478" y="665389"/>
            <a:ext cx="5295900" cy="1507193"/>
          </a:xfrm>
        </p:spPr>
        <p:txBody>
          <a:bodyPr anchor="b">
            <a:normAutofit/>
          </a:bodyPr>
          <a:lstStyle/>
          <a:p>
            <a:r>
              <a:rPr lang="pl-PL"/>
              <a:t>Model CMYK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DD55D03F-6CDB-F851-1FC2-61B370BE5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481" y="1003246"/>
            <a:ext cx="2031536" cy="2264062"/>
          </a:xfrm>
          <a:prstGeom prst="rect">
            <a:avLst/>
          </a:prstGeom>
          <a:noFill/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7134C9E9-F7BC-F69A-5377-A0506AEB9A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21" y="3611417"/>
            <a:ext cx="3845257" cy="1416336"/>
          </a:xfrm>
          <a:prstGeom prst="rect">
            <a:avLst/>
          </a:prstGeom>
          <a:noFill/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902BBDC-3F88-9FE9-7FEF-BFC918D9F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0479" y="2400301"/>
            <a:ext cx="5295900" cy="3695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Model CMYK to model kolorów wykorzystywany głównie w druku. Opiera się na czterech podstawowych kolorach: cyjanie, </a:t>
            </a:r>
            <a:r>
              <a:rPr lang="pl-PL"/>
              <a:t>magencie</a:t>
            </a:r>
            <a:r>
              <a:rPr lang="pl-PL" dirty="0"/>
              <a:t>, żółci i czerni. W modelu tym każdy kolor jest reprezentowany przez cztery liczby z zakresu od 0 do 100, określające procentowy udział każdego z podstawowych kolorów.</a:t>
            </a:r>
            <a:endParaRPr lang="pl-PL"/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486D18E6-2C3A-4D4A-93B8-55C65756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34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11F17D2-679E-3117-AD65-8898460DC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3" y="773723"/>
            <a:ext cx="6319056" cy="1397004"/>
          </a:xfrm>
        </p:spPr>
        <p:txBody>
          <a:bodyPr anchor="b">
            <a:normAutofit/>
          </a:bodyPr>
          <a:lstStyle/>
          <a:p>
            <a:r>
              <a:rPr lang="pl-PL"/>
              <a:t>Model HSV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22AE0C6-FE11-2497-C74F-BDC7D4E1C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1" y="2411060"/>
            <a:ext cx="6180825" cy="37566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/>
              <a:t>Model HSV (Hue, Saturation, Value) wykorzystywany jest do opisu kolorów na podstawie ich odcienia, nasycenia i jasności. W tym modelu kolor jest opisywany jako kombinacja wartości liczbowych, które reprezentują odpowiadające im cechy.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25A4D5C9-4377-55D1-72C1-901B6D5F3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3656" y="841277"/>
            <a:ext cx="2502407" cy="2360055"/>
          </a:xfrm>
          <a:prstGeom prst="rect">
            <a:avLst/>
          </a:prstGeom>
          <a:noFill/>
        </p:spPr>
      </p:pic>
      <p:pic>
        <p:nvPicPr>
          <p:cNvPr id="5" name="Obraz 4" descr="Obraz zawierający diagram&#10;&#10;Opis wygenerowany automatycznie">
            <a:extLst>
              <a:ext uri="{FF2B5EF4-FFF2-40B4-BE49-F238E27FC236}">
                <a16:creationId xmlns:a16="http://schemas.microsoft.com/office/drawing/2014/main" id="{442789E8-82AE-21DD-1FA2-17950FC857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3656" y="3664635"/>
            <a:ext cx="2523945" cy="1892958"/>
          </a:xfrm>
          <a:prstGeom prst="rect">
            <a:avLst/>
          </a:prstGeom>
          <a:noFill/>
        </p:spPr>
      </p:pic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486D18E6-2C3A-4D4A-93B8-55C65756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6329" y="6342042"/>
            <a:ext cx="5262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0A0659-E443-491A-A36E-EC2EE49C5850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005854"/>
      </p:ext>
    </p:extLst>
  </p:cSld>
  <p:clrMapOvr>
    <a:masterClrMapping/>
  </p:clrMapOvr>
</p:sld>
</file>

<file path=ppt/theme/theme1.xml><?xml version="1.0" encoding="utf-8"?>
<a:theme xmlns:a="http://schemas.openxmlformats.org/drawingml/2006/main" name="VeniceBeachVTI">
  <a:themeElements>
    <a:clrScheme name="AnalogousFromRegularSeed_2SEEDS">
      <a:dk1>
        <a:srgbClr val="000000"/>
      </a:dk1>
      <a:lt1>
        <a:srgbClr val="FFFFFF"/>
      </a:lt1>
      <a:dk2>
        <a:srgbClr val="1D2B33"/>
      </a:dk2>
      <a:lt2>
        <a:srgbClr val="E8E3E2"/>
      </a:lt2>
      <a:accent1>
        <a:srgbClr val="16B0C7"/>
      </a:accent1>
      <a:accent2>
        <a:srgbClr val="20B68C"/>
      </a:accent2>
      <a:accent3>
        <a:srgbClr val="297FE7"/>
      </a:accent3>
      <a:accent4>
        <a:srgbClr val="D5175A"/>
      </a:accent4>
      <a:accent5>
        <a:srgbClr val="E73629"/>
      </a:accent5>
      <a:accent6>
        <a:srgbClr val="D57317"/>
      </a:accent6>
      <a:hlink>
        <a:srgbClr val="BF503F"/>
      </a:hlink>
      <a:folHlink>
        <a:srgbClr val="7F7F7F"/>
      </a:folHlink>
    </a:clrScheme>
    <a:fontScheme name="Avenir 1">
      <a:majorFont>
        <a:latin typeface="Avenir Next LT Pro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niceBeachVTI" id="{69839BBA-F383-4FFD-B56A-E36ACE43E09D}" vid="{060D2740-A69C-444A-B833-E03D333ADD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1162</Words>
  <Application>Microsoft Office PowerPoint</Application>
  <PresentationFormat>Panoramiczny</PresentationFormat>
  <Paragraphs>70</Paragraphs>
  <Slides>22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22</vt:i4>
      </vt:variant>
    </vt:vector>
  </HeadingPairs>
  <TitlesOfParts>
    <vt:vector size="26" baseType="lpstr">
      <vt:lpstr>Arial</vt:lpstr>
      <vt:lpstr>Avenir Next LT Pro</vt:lpstr>
      <vt:lpstr>Avenir Next LT Pro Light</vt:lpstr>
      <vt:lpstr>VeniceBeachVTI</vt:lpstr>
      <vt:lpstr>Reprezentacja kolorów w komputerze</vt:lpstr>
      <vt:lpstr>Definicja reprezentacji kolorów w komputerze</vt:lpstr>
      <vt:lpstr>Dlaczego reprezentacja kolorów jest ważna w biometrii</vt:lpstr>
      <vt:lpstr>Cel prezentacji</vt:lpstr>
      <vt:lpstr>Krótka historia reprezentacji kolorów w komputerze</vt:lpstr>
      <vt:lpstr>MODELE reprezentacji kolorów</vt:lpstr>
      <vt:lpstr>Model RGB</vt:lpstr>
      <vt:lpstr>Model CMYK</vt:lpstr>
      <vt:lpstr>Model HSV</vt:lpstr>
      <vt:lpstr>MODEL HSL</vt:lpstr>
      <vt:lpstr>MODEL LAB</vt:lpstr>
      <vt:lpstr>Przykłady zastosowań reprezentacji kolorów w komputerze</vt:lpstr>
      <vt:lpstr>Przykłady zastosowań reprezentacji kolorów w komputerze</vt:lpstr>
      <vt:lpstr>Przykłady zastosowań reprezentacji kolorów w komputerze</vt:lpstr>
      <vt:lpstr>Możliwości sprzętowe</vt:lpstr>
      <vt:lpstr>Obecne możliwości Kart graficznych</vt:lpstr>
      <vt:lpstr>Oprócz tego…</vt:lpstr>
      <vt:lpstr>NOWE technologie Wyświetlania kolorów w komputerze i nie tylko</vt:lpstr>
      <vt:lpstr>OLED (Organic Light Emitting Diode)</vt:lpstr>
      <vt:lpstr>QLED (Quantum Dot Light Emitting Diode)</vt:lpstr>
      <vt:lpstr>HDR (High Dynamic Range)</vt:lpstr>
      <vt:lpstr>Podsumowanie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Reprezentacja kolorów w komputerze</dc:title>
  <dc:creator>Kacper Kubit</dc:creator>
  <cp:lastModifiedBy>Kacper Kubit</cp:lastModifiedBy>
  <cp:revision>21</cp:revision>
  <dcterms:created xsi:type="dcterms:W3CDTF">2023-03-16T18:59:15Z</dcterms:created>
  <dcterms:modified xsi:type="dcterms:W3CDTF">2023-03-17T11:26:49Z</dcterms:modified>
</cp:coreProperties>
</file>

<file path=docProps/thumbnail.jpeg>
</file>